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6" r:id="rId2"/>
    <p:sldId id="257" r:id="rId3"/>
    <p:sldId id="259" r:id="rId4"/>
    <p:sldId id="260" r:id="rId5"/>
    <p:sldId id="261" r:id="rId6"/>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1" d="100"/>
          <a:sy n="51" d="100"/>
        </p:scale>
        <p:origin x="-2292" y="-90"/>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05BE99D-8B1C-40EC-8EFC-80269F7B02C1}" type="datetimeFigureOut">
              <a:rPr lang="en-US" smtClean="0"/>
              <a:pPr/>
              <a:t>5/3/2010</a:t>
            </a:fld>
            <a:endParaRPr lang="en-US"/>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E6F5EA2-D98E-447A-844D-AA72BFF3466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342900" y="4933072"/>
            <a:ext cx="6229350" cy="1524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342900" y="1911643"/>
            <a:ext cx="6229350" cy="26416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097720" y="4733502"/>
            <a:ext cx="2228850" cy="2117"/>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531431" y="4733502"/>
            <a:ext cx="2228850" cy="2117"/>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3405261" y="4701736"/>
            <a:ext cx="34290" cy="6096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E3337EAB-D92D-433E-AD68-E5D7AD50481F}" type="datetimeFigureOut">
              <a:rPr lang="en-US" smtClean="0"/>
              <a:pPr/>
              <a:t>5/3/2010</a:t>
            </a:fld>
            <a:endParaRPr lang="en-US"/>
          </a:p>
        </p:txBody>
      </p:sp>
      <p:sp>
        <p:nvSpPr>
          <p:cNvPr id="16" name="Slide Number Placeholder 15"/>
          <p:cNvSpPr>
            <a:spLocks noGrp="1"/>
          </p:cNvSpPr>
          <p:nvPr>
            <p:ph type="sldNum" sz="quarter" idx="11"/>
          </p:nvPr>
        </p:nvSpPr>
        <p:spPr/>
        <p:txBody>
          <a:bodyPr/>
          <a:lstStyle/>
          <a:p>
            <a:fld id="{76A6F17D-7C86-4A0F-88D3-4A4A2E21CF39}"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transition>
    <p:randomBa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3337EAB-D92D-433E-AD68-E5D7AD50481F}" type="datetimeFigureOut">
              <a:rPr lang="en-US" smtClean="0"/>
              <a:pPr/>
              <a:t>5/3/2010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A6F17D-7C86-4A0F-88D3-4A4A2E21CF39}" type="slidenum">
              <a:rPr lang="en-US" smtClean="0"/>
              <a:pPr/>
              <a:t>‹#›</a:t>
            </a:fld>
            <a:endParaRPr lang="en-US"/>
          </a:p>
        </p:txBody>
      </p:sp>
    </p:spTree>
  </p:cSld>
  <p:clrMapOvr>
    <a:masterClrMapping/>
  </p:clrMapOvr>
  <p:transition>
    <p:randomBa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3337EAB-D92D-433E-AD68-E5D7AD50481F}" type="datetimeFigureOut">
              <a:rPr lang="en-US" smtClean="0"/>
              <a:pPr/>
              <a:t>5/3/2010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A6F17D-7C86-4A0F-88D3-4A4A2E21CF39}" type="slidenum">
              <a:rPr lang="en-US" smtClean="0"/>
              <a:pPr/>
              <a:t>‹#›</a:t>
            </a:fld>
            <a:endParaRPr lang="en-US"/>
          </a:p>
        </p:txBody>
      </p:sp>
    </p:spTree>
  </p:cSld>
  <p:clrMapOvr>
    <a:masterClrMapping/>
  </p:clrMapOvr>
  <p:transition>
    <p:randomBa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342900" y="2032000"/>
            <a:ext cx="6172200" cy="6096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E3337EAB-D92D-433E-AD68-E5D7AD50481F}" type="datetimeFigureOut">
              <a:rPr lang="en-US" smtClean="0"/>
              <a:pPr/>
              <a:t>5/3/2010</a:t>
            </a:fld>
            <a:endParaRPr lang="en-US"/>
          </a:p>
        </p:txBody>
      </p:sp>
      <p:sp>
        <p:nvSpPr>
          <p:cNvPr id="15" name="Slide Number Placeholder 14"/>
          <p:cNvSpPr>
            <a:spLocks noGrp="1"/>
          </p:cNvSpPr>
          <p:nvPr>
            <p:ph type="sldNum" sz="quarter" idx="15"/>
          </p:nvPr>
        </p:nvSpPr>
        <p:spPr/>
        <p:txBody>
          <a:bodyPr/>
          <a:lstStyle>
            <a:lvl1pPr algn="ctr">
              <a:defRPr/>
            </a:lvl1pPr>
          </a:lstStyle>
          <a:p>
            <a:fld id="{76A6F17D-7C86-4A0F-88D3-4A4A2E21CF39}"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transition>
    <p:randomBa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3337EAB-D92D-433E-AD68-E5D7AD50481F}" type="datetimeFigureOut">
              <a:rPr lang="en-US" smtClean="0"/>
              <a:pPr/>
              <a:t>5/3/2010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A6F17D-7C86-4A0F-88D3-4A4A2E21CF39}" type="slidenum">
              <a:rPr lang="en-US" smtClean="0"/>
              <a:pPr/>
              <a:t>‹#›</a:t>
            </a:fld>
            <a:endParaRPr lang="en-US"/>
          </a:p>
        </p:txBody>
      </p:sp>
      <p:sp>
        <p:nvSpPr>
          <p:cNvPr id="2" name="Title 1"/>
          <p:cNvSpPr>
            <a:spLocks noGrp="1"/>
          </p:cNvSpPr>
          <p:nvPr>
            <p:ph type="title"/>
          </p:nvPr>
        </p:nvSpPr>
        <p:spPr>
          <a:xfrm>
            <a:off x="514350" y="4673600"/>
            <a:ext cx="5943600" cy="18288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14350" y="6611819"/>
            <a:ext cx="5943600" cy="1312981"/>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514350" y="6555990"/>
            <a:ext cx="5943600" cy="5735"/>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p:randomBa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E3337EAB-D92D-433E-AD68-E5D7AD50481F}" type="datetimeFigureOut">
              <a:rPr lang="en-US" smtClean="0"/>
              <a:pPr/>
              <a:t>5/3/2010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A6F17D-7C86-4A0F-88D3-4A4A2E21CF39}"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342900" y="2032000"/>
            <a:ext cx="3044952" cy="6096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3486150" y="2032000"/>
            <a:ext cx="3044952" cy="6096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randomBa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76A6F17D-7C86-4A0F-88D3-4A4A2E21CF39}"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E3337EAB-D92D-433E-AD68-E5D7AD50481F}" type="datetimeFigureOut">
              <a:rPr lang="en-US" smtClean="0"/>
              <a:pPr/>
              <a:t>5/3/2010</a:t>
            </a:fld>
            <a:endParaRPr lang="en-US"/>
          </a:p>
        </p:txBody>
      </p:sp>
      <p:sp>
        <p:nvSpPr>
          <p:cNvPr id="3" name="Text Placeholder 2"/>
          <p:cNvSpPr>
            <a:spLocks noGrp="1"/>
          </p:cNvSpPr>
          <p:nvPr>
            <p:ph type="body" idx="1"/>
          </p:nvPr>
        </p:nvSpPr>
        <p:spPr>
          <a:xfrm>
            <a:off x="342900" y="1866124"/>
            <a:ext cx="3030141" cy="1016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342900" y="2935861"/>
            <a:ext cx="3028950" cy="5218176"/>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3487341" y="2935861"/>
            <a:ext cx="3028950" cy="5218176"/>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342900" y="207264"/>
            <a:ext cx="6172200" cy="1524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3486150" y="1866124"/>
            <a:ext cx="3030141" cy="1016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422209" y="2906959"/>
            <a:ext cx="2811780" cy="211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3566160" y="2906959"/>
            <a:ext cx="2811780" cy="211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p:randomBa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3337EAB-D92D-433E-AD68-E5D7AD50481F}" type="datetimeFigureOut">
              <a:rPr lang="en-US" smtClean="0"/>
              <a:pPr/>
              <a:t>5/3/2010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A6F17D-7C86-4A0F-88D3-4A4A2E21CF39}"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transition>
    <p:randomBa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337EAB-D92D-433E-AD68-E5D7AD50481F}" type="datetimeFigureOut">
              <a:rPr lang="en-US" smtClean="0"/>
              <a:pPr/>
              <a:t>5/3/2010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A6F17D-7C86-4A0F-88D3-4A4A2E21CF39}" type="slidenum">
              <a:rPr lang="en-US" smtClean="0"/>
              <a:pPr/>
              <a:t>‹#›</a:t>
            </a:fld>
            <a:endParaRPr lang="en-US"/>
          </a:p>
        </p:txBody>
      </p:sp>
    </p:spTree>
  </p:cSld>
  <p:clrMapOvr>
    <a:masterClrMapping/>
  </p:clrMapOvr>
  <p:transition>
    <p:randomBa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342900" y="609600"/>
            <a:ext cx="4686300" cy="7620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5086350" y="2133600"/>
            <a:ext cx="1488186" cy="49784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5086350" y="609600"/>
            <a:ext cx="1485900" cy="14224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E3337EAB-D92D-433E-AD68-E5D7AD50481F}" type="datetimeFigureOut">
              <a:rPr lang="en-US" smtClean="0"/>
              <a:pPr/>
              <a:t>5/3/2010</a:t>
            </a:fld>
            <a:endParaRPr lang="en-US"/>
          </a:p>
        </p:txBody>
      </p:sp>
      <p:sp>
        <p:nvSpPr>
          <p:cNvPr id="9" name="Slide Number Placeholder 8"/>
          <p:cNvSpPr>
            <a:spLocks noGrp="1"/>
          </p:cNvSpPr>
          <p:nvPr>
            <p:ph type="sldNum" sz="quarter" idx="15"/>
          </p:nvPr>
        </p:nvSpPr>
        <p:spPr/>
        <p:txBody>
          <a:bodyPr/>
          <a:lstStyle/>
          <a:p>
            <a:fld id="{76A6F17D-7C86-4A0F-88D3-4A4A2E21CF39}"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transition>
    <p:randomBa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72050" y="609600"/>
            <a:ext cx="1543050" cy="14224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42900" y="609600"/>
            <a:ext cx="4514850" cy="74168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4972050" y="2133600"/>
            <a:ext cx="1543050" cy="58928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E3337EAB-D92D-433E-AD68-E5D7AD50481F}" type="datetimeFigureOut">
              <a:rPr lang="en-US" smtClean="0"/>
              <a:pPr/>
              <a:t>5/3/2010</a:t>
            </a:fld>
            <a:endParaRPr lang="en-US"/>
          </a:p>
        </p:txBody>
      </p:sp>
      <p:sp>
        <p:nvSpPr>
          <p:cNvPr id="9" name="Slide Number Placeholder 8"/>
          <p:cNvSpPr>
            <a:spLocks noGrp="1"/>
          </p:cNvSpPr>
          <p:nvPr>
            <p:ph type="sldNum" sz="quarter" idx="11"/>
          </p:nvPr>
        </p:nvSpPr>
        <p:spPr/>
        <p:txBody>
          <a:bodyPr/>
          <a:lstStyle/>
          <a:p>
            <a:fld id="{76A6F17D-7C86-4A0F-88D3-4A4A2E21CF39}"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transition>
    <p:randomBa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342900" y="1930401"/>
            <a:ext cx="6172200" cy="6237817"/>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4343400" y="8271556"/>
            <a:ext cx="1943100" cy="512064"/>
          </a:xfrm>
          <a:prstGeom prst="rect">
            <a:avLst/>
          </a:prstGeom>
        </p:spPr>
        <p:txBody>
          <a:bodyPr vert="horz" anchor="ctr" anchorCtr="0"/>
          <a:lstStyle>
            <a:lvl1pPr algn="l" eaLnBrk="1" latinLnBrk="0" hangingPunct="1">
              <a:defRPr kumimoji="0" sz="1200">
                <a:solidFill>
                  <a:schemeClr val="tx2"/>
                </a:solidFill>
              </a:defRPr>
            </a:lvl1pPr>
          </a:lstStyle>
          <a:p>
            <a:fld id="{E3337EAB-D92D-433E-AD68-E5D7AD50481F}" type="datetimeFigureOut">
              <a:rPr lang="en-US" smtClean="0"/>
              <a:pPr/>
              <a:t>5/3/2010</a:t>
            </a:fld>
            <a:endParaRPr lang="en-US"/>
          </a:p>
        </p:txBody>
      </p:sp>
      <p:sp>
        <p:nvSpPr>
          <p:cNvPr id="10" name="Footer Placeholder 9"/>
          <p:cNvSpPr>
            <a:spLocks noGrp="1"/>
          </p:cNvSpPr>
          <p:nvPr>
            <p:ph type="ftr" sz="quarter" idx="3"/>
          </p:nvPr>
        </p:nvSpPr>
        <p:spPr>
          <a:xfrm>
            <a:off x="1600200" y="8271556"/>
            <a:ext cx="2686050" cy="512064"/>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6307931" y="8242041"/>
            <a:ext cx="457200" cy="6096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76A6F17D-7C86-4A0F-88D3-4A4A2E21CF39}" type="slidenum">
              <a:rPr lang="en-US" smtClean="0"/>
              <a:pPr/>
              <a:t>‹#›</a:t>
            </a:fld>
            <a:endParaRPr lang="en-US"/>
          </a:p>
        </p:txBody>
      </p:sp>
      <p:sp>
        <p:nvSpPr>
          <p:cNvPr id="5" name="Title Placeholder 4"/>
          <p:cNvSpPr>
            <a:spLocks noGrp="1"/>
          </p:cNvSpPr>
          <p:nvPr>
            <p:ph type="title"/>
          </p:nvPr>
        </p:nvSpPr>
        <p:spPr>
          <a:xfrm>
            <a:off x="342900" y="203200"/>
            <a:ext cx="6172200" cy="16256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randomBar/>
  </p:transition>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smtClean="0">
                <a:latin typeface="Gigi" pitchFamily="82" charset="0"/>
              </a:rPr>
              <a:t>BY BASANT ALI</a:t>
            </a:r>
            <a:endParaRPr lang="en-US" dirty="0">
              <a:latin typeface="Gigi" pitchFamily="82" charset="0"/>
            </a:endParaRPr>
          </a:p>
        </p:txBody>
      </p:sp>
      <p:sp>
        <p:nvSpPr>
          <p:cNvPr id="2" name="Title 1"/>
          <p:cNvSpPr>
            <a:spLocks noGrp="1"/>
          </p:cNvSpPr>
          <p:nvPr>
            <p:ph type="ctrTitle"/>
          </p:nvPr>
        </p:nvSpPr>
        <p:spPr/>
        <p:txBody>
          <a:bodyPr/>
          <a:lstStyle/>
          <a:p>
            <a:r>
              <a:rPr lang="en-US" dirty="0" smtClean="0"/>
              <a:t>TRUTH OF IMAGINARY ZODIAC</a:t>
            </a:r>
            <a:endParaRPr lang="en-US" dirty="0"/>
          </a:p>
        </p:txBody>
      </p:sp>
      <p:sp>
        <p:nvSpPr>
          <p:cNvPr id="4" name="Footer Placeholder 3"/>
          <p:cNvSpPr>
            <a:spLocks noGrp="1"/>
          </p:cNvSpPr>
          <p:nvPr>
            <p:ph type="ftr" sz="quarter" idx="12"/>
          </p:nvPr>
        </p:nvSpPr>
        <p:spPr/>
        <p:txBody>
          <a:bodyPr/>
          <a:lstStyle/>
          <a:p>
            <a:r>
              <a:rPr lang="en-US" smtClean="0"/>
              <a:t>5/1/2010</a:t>
            </a:r>
            <a:endParaRPr lang="en-US"/>
          </a:p>
        </p:txBody>
      </p:sp>
    </p:spTree>
  </p:cSld>
  <p:clrMapOvr>
    <a:masterClrMapping/>
  </p:clrMapOvr>
  <p:transition>
    <p:randomBa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0" y="0"/>
            <a:ext cx="6858000" cy="9325630"/>
          </a:xfrm>
          <a:prstGeom prst="rect">
            <a:avLst/>
          </a:prstGeom>
          <a:noFill/>
        </p:spPr>
        <p:txBody>
          <a:bodyPr wrap="square" rtlCol="0">
            <a:spAutoFit/>
          </a:bodyPr>
          <a:lstStyle/>
          <a:p>
            <a:pPr>
              <a:lnSpc>
                <a:spcPct val="150000"/>
              </a:lnSpc>
            </a:pPr>
            <a:r>
              <a:rPr lang="en-US" sz="2000" dirty="0" smtClean="0">
                <a:solidFill>
                  <a:schemeClr val="accent5">
                    <a:lumMod val="50000"/>
                  </a:schemeClr>
                </a:solidFill>
              </a:rPr>
              <a:t>The start</a:t>
            </a:r>
            <a:r>
              <a:rPr lang="en-US" sz="2000" dirty="0" smtClean="0">
                <a:solidFill>
                  <a:schemeClr val="bg1">
                    <a:lumMod val="95000"/>
                    <a:lumOff val="5000"/>
                  </a:schemeClr>
                </a:solidFill>
                <a:sym typeface="Wingdings" pitchFamily="2" charset="2"/>
              </a:rPr>
              <a:t>: long time ago and before man discover the fire ,the man didn’t know his way except by using the only thing which was shining then ”the stars” these times the man was forced to use the stars as the only way to know his road ,he knew its shapes ,positions and named it.</a:t>
            </a:r>
          </a:p>
          <a:p>
            <a:pPr>
              <a:lnSpc>
                <a:spcPct val="150000"/>
              </a:lnSpc>
            </a:pPr>
            <a:r>
              <a:rPr lang="en-US" sz="2000" dirty="0" smtClean="0">
                <a:solidFill>
                  <a:schemeClr val="accent5">
                    <a:lumMod val="50000"/>
                  </a:schemeClr>
                </a:solidFill>
                <a:sym typeface="Wingdings" pitchFamily="2" charset="2"/>
              </a:rPr>
              <a:t>After discovering fire </a:t>
            </a:r>
            <a:r>
              <a:rPr lang="en-US" sz="2000" dirty="0" smtClean="0">
                <a:solidFill>
                  <a:schemeClr val="bg1">
                    <a:lumMod val="95000"/>
                    <a:lumOff val="5000"/>
                  </a:schemeClr>
                </a:solidFill>
                <a:sym typeface="Wingdings" pitchFamily="2" charset="2"/>
              </a:rPr>
              <a:t>: the  man began to use fire  as a way of lightning and started to use other signs to  recognize his way  using fire  and he started to leave stars ..</a:t>
            </a:r>
          </a:p>
          <a:p>
            <a:pPr>
              <a:lnSpc>
                <a:spcPct val="150000"/>
              </a:lnSpc>
            </a:pPr>
            <a:r>
              <a:rPr lang="en-US" sz="2000" dirty="0" smtClean="0">
                <a:solidFill>
                  <a:schemeClr val="accent5">
                    <a:lumMod val="50000"/>
                  </a:schemeClr>
                </a:solidFill>
                <a:sym typeface="Wingdings" pitchFamily="2" charset="2"/>
              </a:rPr>
              <a:t>Later</a:t>
            </a:r>
            <a:r>
              <a:rPr lang="en-US" sz="2000" dirty="0" smtClean="0">
                <a:solidFill>
                  <a:schemeClr val="bg1">
                    <a:lumMod val="95000"/>
                    <a:lumOff val="5000"/>
                  </a:schemeClr>
                </a:solidFill>
                <a:sym typeface="Wingdings" pitchFamily="2" charset="2"/>
              </a:rPr>
              <a:t>: the life developed and the man had to travel through the sea and desert then the man returned to use the stars to know his way at these dark places .</a:t>
            </a:r>
          </a:p>
          <a:p>
            <a:pPr>
              <a:lnSpc>
                <a:spcPct val="150000"/>
              </a:lnSpc>
            </a:pPr>
            <a:r>
              <a:rPr lang="en-US" sz="2000" dirty="0" smtClean="0">
                <a:solidFill>
                  <a:schemeClr val="accent5">
                    <a:lumMod val="50000"/>
                  </a:schemeClr>
                </a:solidFill>
                <a:sym typeface="Wingdings" pitchFamily="2" charset="2"/>
              </a:rPr>
              <a:t>At ancient Greece</a:t>
            </a:r>
            <a:r>
              <a:rPr lang="en-US" sz="2000" dirty="0" smtClean="0">
                <a:solidFill>
                  <a:schemeClr val="bg1">
                    <a:lumMod val="95000"/>
                    <a:lumOff val="5000"/>
                  </a:schemeClr>
                </a:solidFill>
                <a:sym typeface="Wingdings" pitchFamily="2" charset="2"/>
              </a:rPr>
              <a:t>: people at Greece loved stories and made stories for every thing ..may be the beginning was when they were teaching their children the position of stars as the story of  “the lion jumping on the virgin  which made the scales to fall” this is a simple kind of stories  ,these stories was developed then and they joined the stories with destiny of people and their character ..</a:t>
            </a:r>
          </a:p>
          <a:p>
            <a:pPr>
              <a:lnSpc>
                <a:spcPct val="150000"/>
              </a:lnSpc>
            </a:pPr>
            <a:r>
              <a:rPr lang="en-US" sz="2000" dirty="0" smtClean="0">
                <a:solidFill>
                  <a:schemeClr val="accent5">
                    <a:lumMod val="50000"/>
                  </a:schemeClr>
                </a:solidFill>
                <a:sym typeface="Wingdings" pitchFamily="2" charset="2"/>
              </a:rPr>
              <a:t>Nowadays</a:t>
            </a:r>
            <a:r>
              <a:rPr lang="en-US" sz="2000" dirty="0" smtClean="0">
                <a:solidFill>
                  <a:schemeClr val="bg1">
                    <a:lumMod val="95000"/>
                    <a:lumOff val="5000"/>
                  </a:schemeClr>
                </a:solidFill>
                <a:sym typeface="Wingdings" pitchFamily="2" charset="2"/>
              </a:rPr>
              <a:t> : now we see lots of magazines and journals which publish such kind of things like “the  zodiac and its relation </a:t>
            </a:r>
          </a:p>
        </p:txBody>
      </p:sp>
    </p:spTree>
  </p:cSld>
  <p:clrMapOvr>
    <a:masterClrMapping/>
  </p:clrMapOvr>
  <p:transition>
    <p:randomBa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0" y="0"/>
            <a:ext cx="6858000" cy="9787295"/>
          </a:xfrm>
          <a:prstGeom prst="rect">
            <a:avLst/>
          </a:prstGeom>
          <a:noFill/>
        </p:spPr>
        <p:txBody>
          <a:bodyPr wrap="square" rtlCol="0">
            <a:spAutoFit/>
          </a:bodyPr>
          <a:lstStyle/>
          <a:p>
            <a:pPr>
              <a:lnSpc>
                <a:spcPct val="150000"/>
              </a:lnSpc>
            </a:pPr>
            <a:r>
              <a:rPr lang="en-US" sz="2000" dirty="0" smtClean="0">
                <a:solidFill>
                  <a:schemeClr val="bg1">
                    <a:lumMod val="95000"/>
                    <a:lumOff val="5000"/>
                  </a:schemeClr>
                </a:solidFill>
              </a:rPr>
              <a:t>to future and people characters and </a:t>
            </a:r>
            <a:r>
              <a:rPr lang="en-US" sz="2000" dirty="0" smtClean="0">
                <a:solidFill>
                  <a:schemeClr val="bg1">
                    <a:lumMod val="95000"/>
                    <a:lumOff val="5000"/>
                  </a:schemeClr>
                </a:solidFill>
              </a:rPr>
              <a:t>behaves”.</a:t>
            </a:r>
            <a:endParaRPr lang="en-US" sz="2000" dirty="0" smtClean="0">
              <a:solidFill>
                <a:schemeClr val="bg1">
                  <a:lumMod val="95000"/>
                  <a:lumOff val="5000"/>
                </a:schemeClr>
              </a:solidFill>
            </a:endParaRPr>
          </a:p>
          <a:p>
            <a:pPr>
              <a:lnSpc>
                <a:spcPct val="150000"/>
              </a:lnSpc>
            </a:pPr>
            <a:r>
              <a:rPr lang="en-US" sz="2000" dirty="0" smtClean="0">
                <a:solidFill>
                  <a:schemeClr val="accent5">
                    <a:lumMod val="50000"/>
                  </a:schemeClr>
                </a:solidFill>
              </a:rPr>
              <a:t>What is the zodiac</a:t>
            </a:r>
            <a:r>
              <a:rPr lang="en-US" sz="2000" dirty="0" smtClean="0">
                <a:solidFill>
                  <a:schemeClr val="bg1">
                    <a:lumMod val="95000"/>
                    <a:lumOff val="5000"/>
                  </a:schemeClr>
                </a:solidFill>
              </a:rPr>
              <a:t>? Groups of stars forming common shapes named by human .at the first of making the zodiac </a:t>
            </a:r>
            <a:r>
              <a:rPr lang="en-US" sz="2000" dirty="0" smtClean="0">
                <a:solidFill>
                  <a:schemeClr val="bg1">
                    <a:lumMod val="95000"/>
                    <a:lumOff val="5000"/>
                  </a:schemeClr>
                </a:solidFill>
              </a:rPr>
              <a:t>,people </a:t>
            </a:r>
            <a:r>
              <a:rPr lang="en-US" sz="2000" dirty="0" smtClean="0">
                <a:solidFill>
                  <a:schemeClr val="bg1">
                    <a:lumMod val="95000"/>
                    <a:lumOff val="5000"/>
                  </a:schemeClr>
                </a:solidFill>
              </a:rPr>
              <a:t>thought that the stars and the sun orbits the Earth  so the orbit of stars around the Earth was divided mainly into 12 </a:t>
            </a:r>
            <a:r>
              <a:rPr lang="en-US" sz="2000" dirty="0" smtClean="0">
                <a:solidFill>
                  <a:schemeClr val="bg1">
                    <a:lumMod val="95000"/>
                    <a:lumOff val="5000"/>
                  </a:schemeClr>
                </a:solidFill>
              </a:rPr>
              <a:t>zones</a:t>
            </a:r>
            <a:r>
              <a:rPr lang="en-US" sz="2000" dirty="0" smtClean="0">
                <a:solidFill>
                  <a:schemeClr val="bg1">
                    <a:lumMod val="95000"/>
                    <a:lumOff val="5000"/>
                  </a:schemeClr>
                </a:solidFill>
              </a:rPr>
              <a:t> </a:t>
            </a:r>
            <a:r>
              <a:rPr lang="en-US" sz="2000" dirty="0" smtClean="0">
                <a:solidFill>
                  <a:schemeClr val="bg1">
                    <a:lumMod val="95000"/>
                    <a:lumOff val="5000"/>
                  </a:schemeClr>
                </a:solidFill>
              </a:rPr>
              <a:t>”the same </a:t>
            </a:r>
            <a:r>
              <a:rPr lang="en-US" sz="2000" dirty="0" smtClean="0">
                <a:solidFill>
                  <a:schemeClr val="bg1">
                    <a:lumMod val="95000"/>
                    <a:lumOff val="5000"/>
                  </a:schemeClr>
                </a:solidFill>
              </a:rPr>
              <a:t>zones</a:t>
            </a:r>
            <a:r>
              <a:rPr lang="en-US" sz="2000" dirty="0" smtClean="0">
                <a:solidFill>
                  <a:schemeClr val="bg1">
                    <a:lumMod val="95000"/>
                    <a:lumOff val="5000"/>
                  </a:schemeClr>
                </a:solidFill>
              </a:rPr>
              <a:t> </a:t>
            </a:r>
            <a:r>
              <a:rPr lang="en-US" sz="2000" dirty="0" smtClean="0">
                <a:solidFill>
                  <a:schemeClr val="bg1">
                    <a:lumMod val="95000"/>
                    <a:lumOff val="5000"/>
                  </a:schemeClr>
                </a:solidFill>
              </a:rPr>
              <a:t>of the zodiac” the sun covers one </a:t>
            </a:r>
            <a:r>
              <a:rPr lang="en-US" sz="2000" dirty="0" smtClean="0">
                <a:solidFill>
                  <a:schemeClr val="bg1">
                    <a:lumMod val="95000"/>
                    <a:lumOff val="5000"/>
                  </a:schemeClr>
                </a:solidFill>
              </a:rPr>
              <a:t>zone </a:t>
            </a:r>
            <a:r>
              <a:rPr lang="en-US" sz="2000" dirty="0" smtClean="0">
                <a:solidFill>
                  <a:schemeClr val="bg1">
                    <a:lumMod val="95000"/>
                    <a:lumOff val="5000"/>
                  </a:schemeClr>
                </a:solidFill>
              </a:rPr>
              <a:t>at </a:t>
            </a:r>
            <a:r>
              <a:rPr lang="en-US" sz="2000" dirty="0" smtClean="0">
                <a:solidFill>
                  <a:schemeClr val="bg1">
                    <a:lumMod val="95000"/>
                    <a:lumOff val="5000"/>
                  </a:schemeClr>
                </a:solidFill>
              </a:rPr>
              <a:t>common days of the year then they see witch days fit the zodiac </a:t>
            </a:r>
            <a:r>
              <a:rPr lang="en-US" sz="2000" dirty="0" smtClean="0">
                <a:solidFill>
                  <a:schemeClr val="bg1">
                    <a:lumMod val="95000"/>
                    <a:lumOff val="5000"/>
                  </a:schemeClr>
                </a:solidFill>
              </a:rPr>
              <a:t>zone</a:t>
            </a:r>
            <a:r>
              <a:rPr lang="en-US" sz="2000" dirty="0" smtClean="0">
                <a:solidFill>
                  <a:schemeClr val="bg1">
                    <a:lumMod val="95000"/>
                    <a:lumOff val="5000"/>
                  </a:schemeClr>
                </a:solidFill>
              </a:rPr>
              <a:t>s  </a:t>
            </a:r>
            <a:r>
              <a:rPr lang="en-US" sz="2000" dirty="0" smtClean="0">
                <a:solidFill>
                  <a:schemeClr val="bg1">
                    <a:lumMod val="95000"/>
                    <a:lumOff val="5000"/>
                  </a:schemeClr>
                </a:solidFill>
              </a:rPr>
              <a:t>and tell people which part of zodiac they follow..</a:t>
            </a:r>
          </a:p>
          <a:p>
            <a:pPr>
              <a:lnSpc>
                <a:spcPct val="150000"/>
              </a:lnSpc>
            </a:pPr>
            <a:r>
              <a:rPr lang="en-US" sz="2000" dirty="0" smtClean="0">
                <a:solidFill>
                  <a:schemeClr val="accent5">
                    <a:lumMod val="50000"/>
                  </a:schemeClr>
                </a:solidFill>
              </a:rPr>
              <a:t>Astrologists</a:t>
            </a:r>
            <a:r>
              <a:rPr lang="en-US" sz="2000" dirty="0" smtClean="0">
                <a:solidFill>
                  <a:schemeClr val="bg1">
                    <a:lumMod val="95000"/>
                    <a:lumOff val="5000"/>
                  </a:schemeClr>
                </a:solidFill>
              </a:rPr>
              <a:t> :astrologists used the  believes of the Greek to develop their Career  and pretending to know the future and telling people about their feelings and characters. And pretend that the force of </a:t>
            </a:r>
            <a:r>
              <a:rPr lang="en-US" sz="2000" dirty="0" smtClean="0">
                <a:solidFill>
                  <a:schemeClr val="bg1">
                    <a:lumMod val="95000"/>
                    <a:lumOff val="5000"/>
                  </a:schemeClr>
                </a:solidFill>
              </a:rPr>
              <a:t>attraction </a:t>
            </a:r>
            <a:r>
              <a:rPr lang="en-US" sz="2000" dirty="0" smtClean="0">
                <a:solidFill>
                  <a:schemeClr val="bg1">
                    <a:lumMod val="95000"/>
                    <a:lumOff val="5000"/>
                  </a:schemeClr>
                </a:solidFill>
              </a:rPr>
              <a:t>of the stars and planets at common positions reflects the feeling of people..</a:t>
            </a:r>
          </a:p>
          <a:p>
            <a:pPr>
              <a:lnSpc>
                <a:spcPct val="150000"/>
              </a:lnSpc>
            </a:pPr>
            <a:r>
              <a:rPr lang="en-US" sz="2000" dirty="0" smtClean="0">
                <a:solidFill>
                  <a:schemeClr val="accent5">
                    <a:lumMod val="50000"/>
                  </a:schemeClr>
                </a:solidFill>
              </a:rPr>
              <a:t>Is that true</a:t>
            </a:r>
            <a:r>
              <a:rPr lang="en-US" sz="2000" dirty="0" smtClean="0">
                <a:solidFill>
                  <a:schemeClr val="bg1">
                    <a:lumMod val="95000"/>
                    <a:lumOff val="5000"/>
                  </a:schemeClr>
                </a:solidFill>
              </a:rPr>
              <a:t>? Of course I can’t deny that the stars and planets may cause some kind of attraction  “according to Newton’s law” and of course the attraction affect’s the  hormones and then their behave but the human have some </a:t>
            </a:r>
            <a:r>
              <a:rPr lang="en-US" sz="2000" dirty="0" smtClean="0">
                <a:solidFill>
                  <a:schemeClr val="bg1">
                    <a:lumMod val="95000"/>
                    <a:lumOff val="5000"/>
                  </a:schemeClr>
                </a:solidFill>
              </a:rPr>
              <a:t>thing </a:t>
            </a:r>
            <a:r>
              <a:rPr lang="en-US" sz="2000" dirty="0" smtClean="0">
                <a:solidFill>
                  <a:schemeClr val="bg1">
                    <a:lumMod val="95000"/>
                    <a:lumOff val="5000"/>
                  </a:schemeClr>
                </a:solidFill>
              </a:rPr>
              <a:t>more affective  called </a:t>
            </a:r>
            <a:r>
              <a:rPr lang="en-US" sz="2000" dirty="0" smtClean="0">
                <a:solidFill>
                  <a:schemeClr val="bg1">
                    <a:lumMod val="95000"/>
                    <a:lumOff val="5000"/>
                  </a:schemeClr>
                </a:solidFill>
              </a:rPr>
              <a:t>“the </a:t>
            </a:r>
            <a:r>
              <a:rPr lang="en-US" sz="2000" dirty="0" smtClean="0">
                <a:solidFill>
                  <a:schemeClr val="bg1">
                    <a:lumMod val="95000"/>
                    <a:lumOff val="5000"/>
                  </a:schemeClr>
                </a:solidFill>
              </a:rPr>
              <a:t>brain </a:t>
            </a:r>
            <a:r>
              <a:rPr lang="en-US" sz="2000" dirty="0" smtClean="0">
                <a:solidFill>
                  <a:schemeClr val="bg1">
                    <a:lumMod val="95000"/>
                    <a:lumOff val="5000"/>
                  </a:schemeClr>
                </a:solidFill>
              </a:rPr>
              <a:t>“and  </a:t>
            </a:r>
            <a:r>
              <a:rPr lang="en-US" sz="2000" dirty="0" smtClean="0">
                <a:solidFill>
                  <a:schemeClr val="bg1">
                    <a:lumMod val="95000"/>
                    <a:lumOff val="5000"/>
                  </a:schemeClr>
                </a:solidFill>
              </a:rPr>
              <a:t>the other day  problems and meeting people  </a:t>
            </a:r>
            <a:r>
              <a:rPr lang="en-US" sz="2000" dirty="0" smtClean="0">
                <a:solidFill>
                  <a:schemeClr val="bg1">
                    <a:lumMod val="95000"/>
                    <a:lumOff val="5000"/>
                  </a:schemeClr>
                </a:solidFill>
              </a:rPr>
              <a:t>affect him also..</a:t>
            </a:r>
            <a:endParaRPr lang="en-US" sz="2000" dirty="0" smtClean="0">
              <a:solidFill>
                <a:schemeClr val="bg1">
                  <a:lumMod val="95000"/>
                  <a:lumOff val="5000"/>
                </a:schemeClr>
              </a:solidFill>
            </a:endParaRPr>
          </a:p>
          <a:p>
            <a:pPr>
              <a:lnSpc>
                <a:spcPct val="150000"/>
              </a:lnSpc>
            </a:pPr>
            <a:endParaRPr lang="en-US" sz="2000" dirty="0">
              <a:solidFill>
                <a:schemeClr val="bg1">
                  <a:lumMod val="95000"/>
                  <a:lumOff val="5000"/>
                </a:schemeClr>
              </a:solidFill>
            </a:endParaRPr>
          </a:p>
        </p:txBody>
      </p:sp>
    </p:spTree>
  </p:cSld>
  <p:clrMapOvr>
    <a:masterClrMapping/>
  </p:clrMapOvr>
  <p:transition>
    <p:randomBa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TextBox 3"/>
          <p:cNvSpPr txBox="1"/>
          <p:nvPr/>
        </p:nvSpPr>
        <p:spPr>
          <a:xfrm>
            <a:off x="0" y="0"/>
            <a:ext cx="6858000" cy="9325630"/>
          </a:xfrm>
          <a:prstGeom prst="rect">
            <a:avLst/>
          </a:prstGeom>
          <a:noFill/>
        </p:spPr>
        <p:txBody>
          <a:bodyPr wrap="square" rtlCol="0">
            <a:spAutoFit/>
          </a:bodyPr>
          <a:lstStyle/>
          <a:p>
            <a:pPr>
              <a:lnSpc>
                <a:spcPct val="150000"/>
              </a:lnSpc>
            </a:pPr>
            <a:r>
              <a:rPr lang="en-US" sz="2000" dirty="0" smtClean="0">
                <a:solidFill>
                  <a:schemeClr val="bg1">
                    <a:lumMod val="95000"/>
                    <a:lumOff val="5000"/>
                  </a:schemeClr>
                </a:solidFill>
              </a:rPr>
              <a:t>But the star force  may just affect the new born baby between the time of getting out to life and recognizing that </a:t>
            </a:r>
            <a:r>
              <a:rPr lang="en-US" sz="2000" dirty="0" smtClean="0">
                <a:solidFill>
                  <a:schemeClr val="bg1">
                    <a:lumMod val="95000"/>
                    <a:lumOff val="5000"/>
                  </a:schemeClr>
                </a:solidFill>
              </a:rPr>
              <a:t>,</a:t>
            </a:r>
            <a:r>
              <a:rPr lang="en-US" sz="2000" dirty="0" smtClean="0">
                <a:solidFill>
                  <a:schemeClr val="bg1">
                    <a:lumMod val="95000"/>
                    <a:lumOff val="5000"/>
                  </a:schemeClr>
                </a:solidFill>
              </a:rPr>
              <a:t>”</a:t>
            </a:r>
            <a:r>
              <a:rPr lang="en-US" sz="2000" dirty="0" smtClean="0">
                <a:solidFill>
                  <a:schemeClr val="bg1">
                    <a:lumMod val="95000"/>
                    <a:lumOff val="5000"/>
                  </a:schemeClr>
                </a:solidFill>
              </a:rPr>
              <a:t>that’s </a:t>
            </a:r>
            <a:r>
              <a:rPr lang="en-US" sz="2000" dirty="0" smtClean="0">
                <a:solidFill>
                  <a:schemeClr val="bg1">
                    <a:lumMod val="95000"/>
                    <a:lumOff val="5000"/>
                  </a:schemeClr>
                </a:solidFill>
              </a:rPr>
              <a:t>only few </a:t>
            </a:r>
            <a:r>
              <a:rPr lang="en-US" sz="2000" dirty="0" smtClean="0">
                <a:solidFill>
                  <a:schemeClr val="bg1">
                    <a:lumMod val="95000"/>
                    <a:lumOff val="5000"/>
                  </a:schemeClr>
                </a:solidFill>
              </a:rPr>
              <a:t>minutes” </a:t>
            </a:r>
            <a:r>
              <a:rPr lang="en-US" sz="2000" dirty="0" smtClean="0">
                <a:solidFill>
                  <a:schemeClr val="bg1">
                    <a:lumMod val="95000"/>
                    <a:lumOff val="5000"/>
                  </a:schemeClr>
                </a:solidFill>
              </a:rPr>
              <a:t>..after that the star  force effect is only increasing the feelings or decreasing it but don’t ever create a feeling by itself  ..then we can say that the position of the stars and its </a:t>
            </a:r>
            <a:r>
              <a:rPr lang="en-US" sz="2000" dirty="0" smtClean="0">
                <a:solidFill>
                  <a:schemeClr val="bg1">
                    <a:lumMod val="95000"/>
                    <a:lumOff val="5000"/>
                  </a:schemeClr>
                </a:solidFill>
              </a:rPr>
              <a:t>arrangement </a:t>
            </a:r>
            <a:r>
              <a:rPr lang="en-US" sz="2000" dirty="0" smtClean="0">
                <a:solidFill>
                  <a:schemeClr val="bg1">
                    <a:lumMod val="95000"/>
                    <a:lumOff val="5000"/>
                  </a:schemeClr>
                </a:solidFill>
              </a:rPr>
              <a:t>doesn’t  affect people character ..</a:t>
            </a:r>
          </a:p>
          <a:p>
            <a:pPr>
              <a:lnSpc>
                <a:spcPct val="150000"/>
              </a:lnSpc>
            </a:pPr>
            <a:r>
              <a:rPr lang="en-US" sz="2000" dirty="0" smtClean="0">
                <a:solidFill>
                  <a:schemeClr val="accent5">
                    <a:lumMod val="50000"/>
                  </a:schemeClr>
                </a:solidFill>
              </a:rPr>
              <a:t>Example</a:t>
            </a:r>
            <a:r>
              <a:rPr lang="en-US" sz="2000" dirty="0" smtClean="0">
                <a:solidFill>
                  <a:schemeClr val="bg1">
                    <a:lumMod val="95000"/>
                    <a:lumOff val="5000"/>
                  </a:schemeClr>
                </a:solidFill>
              </a:rPr>
              <a:t>: “if there are twins they are borne at the same </a:t>
            </a:r>
            <a:r>
              <a:rPr lang="en-US" sz="2000" dirty="0" smtClean="0">
                <a:solidFill>
                  <a:schemeClr val="bg1">
                    <a:lumMod val="95000"/>
                    <a:lumOff val="5000"/>
                  </a:schemeClr>
                </a:solidFill>
              </a:rPr>
              <a:t>zone </a:t>
            </a:r>
            <a:r>
              <a:rPr lang="en-US" sz="2000" dirty="0" smtClean="0">
                <a:solidFill>
                  <a:schemeClr val="bg1">
                    <a:lumMod val="95000"/>
                    <a:lumOff val="5000"/>
                  </a:schemeClr>
                </a:solidFill>
              </a:rPr>
              <a:t>of </a:t>
            </a:r>
            <a:r>
              <a:rPr lang="en-US" sz="2000" dirty="0" smtClean="0">
                <a:solidFill>
                  <a:schemeClr val="bg1">
                    <a:lumMod val="95000"/>
                    <a:lumOff val="5000"/>
                  </a:schemeClr>
                </a:solidFill>
              </a:rPr>
              <a:t>zodiac ,at the same day and hour however , they have a different character and destiny .“ </a:t>
            </a:r>
          </a:p>
          <a:p>
            <a:pPr>
              <a:lnSpc>
                <a:spcPct val="150000"/>
              </a:lnSpc>
            </a:pPr>
            <a:r>
              <a:rPr lang="en-US" sz="2000" dirty="0" smtClean="0">
                <a:solidFill>
                  <a:schemeClr val="accent5">
                    <a:lumMod val="50000"/>
                  </a:schemeClr>
                </a:solidFill>
              </a:rPr>
              <a:t>So why I feel it’s true</a:t>
            </a:r>
            <a:r>
              <a:rPr lang="en-US" sz="2000" dirty="0" smtClean="0">
                <a:solidFill>
                  <a:schemeClr val="bg1">
                    <a:lumMod val="95000"/>
                    <a:lumOff val="5000"/>
                  </a:schemeClr>
                </a:solidFill>
              </a:rPr>
              <a:t>? Some people ask why they feel it so real ,why I feel it’s my character </a:t>
            </a:r>
            <a:r>
              <a:rPr lang="en-US" sz="2000" dirty="0" smtClean="0">
                <a:solidFill>
                  <a:schemeClr val="bg1">
                    <a:lumMod val="95000"/>
                    <a:lumOff val="5000"/>
                  </a:schemeClr>
                </a:solidFill>
              </a:rPr>
              <a:t>?the </a:t>
            </a:r>
            <a:r>
              <a:rPr lang="en-US" sz="2000" dirty="0" smtClean="0">
                <a:solidFill>
                  <a:schemeClr val="bg1">
                    <a:lumMod val="95000"/>
                    <a:lumOff val="5000"/>
                  </a:schemeClr>
                </a:solidFill>
              </a:rPr>
              <a:t>explanation is under the </a:t>
            </a:r>
            <a:r>
              <a:rPr lang="en-US" sz="2000" dirty="0" smtClean="0">
                <a:solidFill>
                  <a:schemeClr val="bg1">
                    <a:lumMod val="95000"/>
                    <a:lumOff val="5000"/>
                  </a:schemeClr>
                </a:solidFill>
              </a:rPr>
              <a:t>psychology . Usually </a:t>
            </a:r>
            <a:r>
              <a:rPr lang="en-US" sz="2000" dirty="0" smtClean="0">
                <a:solidFill>
                  <a:schemeClr val="bg1">
                    <a:lumMod val="95000"/>
                    <a:lumOff val="5000"/>
                  </a:schemeClr>
                </a:solidFill>
              </a:rPr>
              <a:t>people began to read their zodiac at early age before forming their character or as said at teenage period then the person is under what can be </a:t>
            </a:r>
            <a:r>
              <a:rPr lang="en-US" sz="2000" dirty="0" smtClean="0">
                <a:solidFill>
                  <a:schemeClr val="bg1">
                    <a:lumMod val="95000"/>
                    <a:lumOff val="5000"/>
                  </a:schemeClr>
                </a:solidFill>
              </a:rPr>
              <a:t>called “persuasion</a:t>
            </a:r>
            <a:r>
              <a:rPr lang="en-US" sz="2000" dirty="0" smtClean="0">
                <a:solidFill>
                  <a:schemeClr val="bg1">
                    <a:lumMod val="95000"/>
                    <a:lumOff val="5000"/>
                  </a:schemeClr>
                </a:solidFill>
              </a:rPr>
              <a:t>” that is to tell some one that he has a common </a:t>
            </a:r>
            <a:r>
              <a:rPr lang="en-US" sz="2000" dirty="0" smtClean="0">
                <a:solidFill>
                  <a:schemeClr val="bg1">
                    <a:lumMod val="95000"/>
                    <a:lumOff val="5000"/>
                  </a:schemeClr>
                </a:solidFill>
              </a:rPr>
              <a:t>character , the thing  </a:t>
            </a:r>
            <a:r>
              <a:rPr lang="en-US" sz="2000" dirty="0" smtClean="0">
                <a:solidFill>
                  <a:schemeClr val="bg1">
                    <a:lumMod val="95000"/>
                    <a:lumOff val="5000"/>
                  </a:schemeClr>
                </a:solidFill>
              </a:rPr>
              <a:t>that feel him that he really have it and make him act like that ..this way is used by doctors to  help patients with behave disease </a:t>
            </a:r>
            <a:r>
              <a:rPr lang="en-US" sz="2000" dirty="0" smtClean="0">
                <a:solidFill>
                  <a:schemeClr val="bg1">
                    <a:lumMod val="95000"/>
                    <a:lumOff val="5000"/>
                  </a:schemeClr>
                </a:solidFill>
              </a:rPr>
              <a:t> </a:t>
            </a:r>
            <a:r>
              <a:rPr lang="en-US" sz="2000" dirty="0" smtClean="0">
                <a:solidFill>
                  <a:schemeClr val="bg1">
                    <a:lumMod val="95000"/>
                    <a:lumOff val="5000"/>
                  </a:schemeClr>
                </a:solidFill>
              </a:rPr>
              <a:t>Any way, when those youth grow up and read the zodiac again they feel that it just describe their character  of course there is a percentage </a:t>
            </a:r>
            <a:r>
              <a:rPr lang="en-US" sz="2000" dirty="0" smtClean="0">
                <a:solidFill>
                  <a:schemeClr val="bg1">
                    <a:lumMod val="95000"/>
                    <a:lumOff val="5000"/>
                  </a:schemeClr>
                </a:solidFill>
              </a:rPr>
              <a:t>of</a:t>
            </a:r>
            <a:endParaRPr lang="en-US" sz="2000" dirty="0">
              <a:solidFill>
                <a:schemeClr val="bg1">
                  <a:lumMod val="95000"/>
                  <a:lumOff val="5000"/>
                </a:schemeClr>
              </a:solidFill>
            </a:endParaRPr>
          </a:p>
        </p:txBody>
      </p:sp>
    </p:spTree>
  </p:cSld>
  <p:clrMapOvr>
    <a:masterClrMapping/>
  </p:clrMapOvr>
  <p:transition>
    <p:randomBa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3" name="TextBox 2"/>
          <p:cNvSpPr txBox="1"/>
          <p:nvPr/>
        </p:nvSpPr>
        <p:spPr>
          <a:xfrm>
            <a:off x="0" y="0"/>
            <a:ext cx="6858000" cy="7940635"/>
          </a:xfrm>
          <a:prstGeom prst="rect">
            <a:avLst/>
          </a:prstGeom>
          <a:noFill/>
        </p:spPr>
        <p:txBody>
          <a:bodyPr wrap="square" rtlCol="0">
            <a:spAutoFit/>
          </a:bodyPr>
          <a:lstStyle/>
          <a:p>
            <a:pPr>
              <a:lnSpc>
                <a:spcPct val="150000"/>
              </a:lnSpc>
            </a:pPr>
            <a:r>
              <a:rPr lang="en-US" sz="2000" dirty="0" smtClean="0">
                <a:solidFill>
                  <a:schemeClr val="bg1">
                    <a:lumMod val="95000"/>
                    <a:lumOff val="5000"/>
                  </a:schemeClr>
                </a:solidFill>
              </a:rPr>
              <a:t>people that weren’t </a:t>
            </a:r>
            <a:r>
              <a:rPr lang="en-US" sz="2000" dirty="0" smtClean="0">
                <a:solidFill>
                  <a:schemeClr val="bg1">
                    <a:lumMod val="95000"/>
                    <a:lumOff val="5000"/>
                  </a:schemeClr>
                </a:solidFill>
              </a:rPr>
              <a:t>affected by words or those who there lives were more affective ..</a:t>
            </a:r>
          </a:p>
          <a:p>
            <a:pPr>
              <a:lnSpc>
                <a:spcPct val="150000"/>
              </a:lnSpc>
            </a:pPr>
            <a:r>
              <a:rPr lang="en-US" sz="2000" dirty="0" smtClean="0">
                <a:solidFill>
                  <a:schemeClr val="accent5">
                    <a:lumMod val="50000"/>
                  </a:schemeClr>
                </a:solidFill>
              </a:rPr>
              <a:t>The scientific opinion</a:t>
            </a:r>
            <a:r>
              <a:rPr lang="en-US" sz="2000" dirty="0" smtClean="0">
                <a:solidFill>
                  <a:schemeClr val="bg1">
                    <a:lumMod val="95000"/>
                    <a:lumOff val="5000"/>
                  </a:schemeClr>
                </a:solidFill>
              </a:rPr>
              <a:t>: all my previous words  were about the history and the </a:t>
            </a:r>
            <a:r>
              <a:rPr lang="en-US" sz="2000" dirty="0" smtClean="0">
                <a:solidFill>
                  <a:schemeClr val="bg1">
                    <a:lumMod val="95000"/>
                    <a:lumOff val="5000"/>
                  </a:schemeClr>
                </a:solidFill>
              </a:rPr>
              <a:t>feelings. </a:t>
            </a:r>
            <a:r>
              <a:rPr lang="en-US" sz="2000" dirty="0" smtClean="0">
                <a:solidFill>
                  <a:schemeClr val="bg1">
                    <a:lumMod val="95000"/>
                    <a:lumOff val="5000"/>
                  </a:schemeClr>
                </a:solidFill>
              </a:rPr>
              <a:t>B</a:t>
            </a:r>
            <a:r>
              <a:rPr lang="en-US" sz="2000" dirty="0" smtClean="0">
                <a:solidFill>
                  <a:schemeClr val="bg1">
                    <a:lumMod val="95000"/>
                    <a:lumOff val="5000"/>
                  </a:schemeClr>
                </a:solidFill>
              </a:rPr>
              <a:t>ut </a:t>
            </a:r>
            <a:r>
              <a:rPr lang="en-US" sz="2000" dirty="0" smtClean="0">
                <a:solidFill>
                  <a:schemeClr val="bg1">
                    <a:lumMod val="95000"/>
                    <a:lumOff val="5000"/>
                  </a:schemeClr>
                </a:solidFill>
              </a:rPr>
              <a:t>where is the scientific opinion about that</a:t>
            </a:r>
            <a:r>
              <a:rPr lang="en-US" sz="2000" dirty="0" smtClean="0">
                <a:solidFill>
                  <a:schemeClr val="bg1">
                    <a:lumMod val="95000"/>
                    <a:lumOff val="5000"/>
                  </a:schemeClr>
                </a:solidFill>
              </a:rPr>
              <a:t>?</a:t>
            </a:r>
          </a:p>
          <a:p>
            <a:pPr>
              <a:lnSpc>
                <a:spcPct val="150000"/>
              </a:lnSpc>
            </a:pPr>
            <a:r>
              <a:rPr lang="en-US" sz="2000" dirty="0" smtClean="0">
                <a:solidFill>
                  <a:schemeClr val="bg1">
                    <a:lumMod val="95000"/>
                    <a:lumOff val="5000"/>
                  </a:schemeClr>
                </a:solidFill>
              </a:rPr>
              <a:t>T</a:t>
            </a:r>
            <a:r>
              <a:rPr lang="en-US" sz="2000" dirty="0" smtClean="0">
                <a:solidFill>
                  <a:schemeClr val="bg1">
                    <a:lumMod val="95000"/>
                    <a:lumOff val="5000"/>
                  </a:schemeClr>
                </a:solidFill>
              </a:rPr>
              <a:t>he </a:t>
            </a:r>
            <a:r>
              <a:rPr lang="en-US" sz="2000" dirty="0" smtClean="0">
                <a:solidFill>
                  <a:schemeClr val="bg1">
                    <a:lumMod val="95000"/>
                    <a:lumOff val="5000"/>
                  </a:schemeClr>
                </a:solidFill>
              </a:rPr>
              <a:t>orbit of the stars around the Earth ” as thought before” has been changed by 33</a:t>
            </a:r>
            <a:r>
              <a:rPr lang="en-US" sz="2000" dirty="0" smtClean="0">
                <a:solidFill>
                  <a:schemeClr val="bg1">
                    <a:lumMod val="95000"/>
                    <a:lumOff val="5000"/>
                  </a:schemeClr>
                </a:solidFill>
                <a:latin typeface="Andalus"/>
                <a:cs typeface="Andalus"/>
              </a:rPr>
              <a:t>° according to the orbiting of the earth around itself and around the sun in ellipse ,and the orbiting of the sun itself around the centre of the galaxy .. And as we know the orbit of the stars is 360° normally ,and the year is 365 day .so 33° means a month so every one who still believe that  the zodiac reflects his character or affects his life should change his month of birth according to the new orbit..also every year many of stars are borne while others die  that made a new shape for the sky and the </a:t>
            </a:r>
            <a:r>
              <a:rPr lang="en-US" sz="2000" dirty="0" smtClean="0">
                <a:solidFill>
                  <a:schemeClr val="bg1">
                    <a:lumMod val="95000"/>
                    <a:lumOff val="5000"/>
                  </a:schemeClr>
                </a:solidFill>
                <a:latin typeface="Andalus"/>
                <a:cs typeface="Andalus"/>
              </a:rPr>
              <a:t>real </a:t>
            </a:r>
            <a:r>
              <a:rPr lang="en-US" sz="2000" dirty="0" smtClean="0">
                <a:solidFill>
                  <a:schemeClr val="bg1">
                    <a:lumMod val="95000"/>
                    <a:lumOff val="5000"/>
                  </a:schemeClr>
                </a:solidFill>
                <a:latin typeface="Andalus"/>
                <a:cs typeface="Andalus"/>
              </a:rPr>
              <a:t>scientific zodiac..</a:t>
            </a:r>
          </a:p>
          <a:p>
            <a:pPr>
              <a:lnSpc>
                <a:spcPct val="150000"/>
              </a:lnSpc>
              <a:buFont typeface="Wingdings" pitchFamily="2" charset="2"/>
              <a:buChar char="v"/>
            </a:pPr>
            <a:r>
              <a:rPr lang="en-US" sz="2000" dirty="0" smtClean="0">
                <a:solidFill>
                  <a:schemeClr val="bg1">
                    <a:lumMod val="95000"/>
                    <a:lumOff val="5000"/>
                  </a:schemeClr>
                </a:solidFill>
                <a:latin typeface="Andalus"/>
                <a:cs typeface="Andalus"/>
              </a:rPr>
              <a:t>I see now that it’s clear for you that every </a:t>
            </a:r>
            <a:r>
              <a:rPr lang="en-US" sz="2000" dirty="0" smtClean="0">
                <a:solidFill>
                  <a:schemeClr val="bg1">
                    <a:lumMod val="95000"/>
                    <a:lumOff val="5000"/>
                  </a:schemeClr>
                </a:solidFill>
                <a:latin typeface="Andalus"/>
                <a:cs typeface="Andalus"/>
              </a:rPr>
              <a:t>one who</a:t>
            </a:r>
            <a:r>
              <a:rPr lang="en-US" sz="2000" dirty="0" smtClean="0">
                <a:solidFill>
                  <a:schemeClr val="bg1">
                    <a:lumMod val="95000"/>
                    <a:lumOff val="5000"/>
                  </a:schemeClr>
                </a:solidFill>
                <a:latin typeface="Andalus"/>
                <a:cs typeface="Andalus"/>
              </a:rPr>
              <a:t> </a:t>
            </a:r>
            <a:r>
              <a:rPr lang="en-US" sz="2000" dirty="0" smtClean="0">
                <a:solidFill>
                  <a:schemeClr val="bg1">
                    <a:lumMod val="95000"/>
                    <a:lumOff val="5000"/>
                  </a:schemeClr>
                </a:solidFill>
                <a:latin typeface="Andalus"/>
                <a:cs typeface="Andalus"/>
              </a:rPr>
              <a:t>pretend to know the future or persons’ characters and life is a big fat liar .</a:t>
            </a:r>
            <a:endParaRPr lang="en-US" sz="2000" dirty="0">
              <a:solidFill>
                <a:schemeClr val="bg1">
                  <a:lumMod val="95000"/>
                  <a:lumOff val="5000"/>
                </a:schemeClr>
              </a:solidFill>
            </a:endParaRPr>
          </a:p>
        </p:txBody>
      </p:sp>
    </p:spTree>
  </p:cSld>
  <p:clrMapOvr>
    <a:masterClrMapping/>
  </p:clrMapOvr>
  <p:transition>
    <p:randomBa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272</TotalTime>
  <Words>875</Words>
  <Application>Microsoft Office PowerPoint</Application>
  <PresentationFormat>On-screen Show (4:3)</PresentationFormat>
  <Paragraphs>19</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Paper</vt:lpstr>
      <vt:lpstr>TRUTH OF IMAGINARY ZODIAC</vt:lpstr>
      <vt:lpstr>Slide 2</vt:lpstr>
      <vt:lpstr>Slide 3</vt:lpstr>
      <vt:lpstr>Slide 4</vt:lpstr>
      <vt:lpstr>Slide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TRUTH OF IMAGENARY ZODIAC</dc:title>
  <dc:creator>BASANT</dc:creator>
  <cp:lastModifiedBy>BASANT</cp:lastModifiedBy>
  <cp:revision>5</cp:revision>
  <dcterms:created xsi:type="dcterms:W3CDTF">2010-05-01T15:21:30Z</dcterms:created>
  <dcterms:modified xsi:type="dcterms:W3CDTF">2010-05-03T15:54:30Z</dcterms:modified>
</cp:coreProperties>
</file>